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8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97" r:id="rId9"/>
    <p:sldId id="263" r:id="rId10"/>
    <p:sldId id="264" r:id="rId11"/>
    <p:sldId id="284" r:id="rId12"/>
    <p:sldId id="285" r:id="rId13"/>
    <p:sldId id="283" r:id="rId14"/>
    <p:sldId id="262" r:id="rId15"/>
    <p:sldId id="298" r:id="rId16"/>
    <p:sldId id="271" r:id="rId17"/>
    <p:sldId id="265" r:id="rId18"/>
    <p:sldId id="275" r:id="rId19"/>
    <p:sldId id="287" r:id="rId20"/>
    <p:sldId id="288" r:id="rId21"/>
    <p:sldId id="276" r:id="rId22"/>
    <p:sldId id="289" r:id="rId23"/>
    <p:sldId id="295" r:id="rId24"/>
    <p:sldId id="293" r:id="rId25"/>
    <p:sldId id="272" r:id="rId26"/>
    <p:sldId id="270" r:id="rId27"/>
    <p:sldId id="277" r:id="rId28"/>
    <p:sldId id="290" r:id="rId29"/>
    <p:sldId id="278" r:id="rId30"/>
    <p:sldId id="291" r:id="rId31"/>
    <p:sldId id="296" r:id="rId32"/>
    <p:sldId id="294" r:id="rId33"/>
    <p:sldId id="266" r:id="rId34"/>
    <p:sldId id="267" r:id="rId35"/>
    <p:sldId id="268" r:id="rId36"/>
    <p:sldId id="26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1" autoAdjust="0"/>
    <p:restoredTop sz="83980" autoAdjust="0"/>
  </p:normalViewPr>
  <p:slideViewPr>
    <p:cSldViewPr snapToGrid="0" showGuides="1">
      <p:cViewPr varScale="1">
        <p:scale>
          <a:sx n="130" d="100"/>
          <a:sy n="130" d="100"/>
        </p:scale>
        <p:origin x="46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64FA4-7C2C-4775-B94B-AD9F70A07EA0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C183B-5C60-4373-84DB-8DE908749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5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our DV</a:t>
            </a:r>
          </a:p>
          <a:p>
            <a:endParaRPr lang="en-US" dirty="0"/>
          </a:p>
          <a:p>
            <a:r>
              <a:rPr lang="en-US" dirty="0"/>
              <a:t>And looking at Salary plotted in numerical order we find it looks exponential.</a:t>
            </a:r>
          </a:p>
          <a:p>
            <a:endParaRPr lang="en-US" dirty="0"/>
          </a:p>
          <a:p>
            <a:r>
              <a:rPr lang="en-US" dirty="0"/>
              <a:t>Unfortunately, I realized this within the last week.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3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Stepwise Regression – is run in R and as it is processed over iterations it gauges how strong a relationship the dependent variable has with all other variable</a:t>
            </a:r>
          </a:p>
          <a:p>
            <a:r>
              <a:rPr lang="en-US" dirty="0"/>
              <a:t>	This then can remove variables that don’t affect the dependent variable significantly</a:t>
            </a:r>
          </a:p>
          <a:p>
            <a:r>
              <a:rPr lang="en-US" dirty="0"/>
              <a:t>	Produces coefficients that tell us how Salary changes with respect to each variable</a:t>
            </a:r>
          </a:p>
          <a:p>
            <a:endParaRPr lang="en-US" dirty="0"/>
          </a:p>
          <a:p>
            <a:r>
              <a:rPr lang="en-US" dirty="0"/>
              <a:t>Mediation – Indirect keyword</a:t>
            </a:r>
          </a:p>
          <a:p>
            <a:r>
              <a:rPr lang="en-US" dirty="0"/>
              <a:t>Not as important but good to know </a:t>
            </a:r>
          </a:p>
          <a:p>
            <a:r>
              <a:rPr lang="en-US" dirty="0"/>
              <a:t>Regression of each individual variable with respect to WAR and compared to WAR + variable with respect to Salary</a:t>
            </a:r>
          </a:p>
          <a:p>
            <a:endParaRPr lang="en-US" dirty="0"/>
          </a:p>
          <a:p>
            <a:r>
              <a:rPr lang="en-US" dirty="0"/>
              <a:t>Moderation – Direct effect</a:t>
            </a:r>
          </a:p>
          <a:p>
            <a:r>
              <a:rPr lang="en-US" dirty="0"/>
              <a:t>Regression of WAR * each variable with respect to the Salary</a:t>
            </a:r>
          </a:p>
          <a:p>
            <a:r>
              <a:rPr lang="en-US" dirty="0"/>
              <a:t>This if significant is added to our formula for Salary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1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up with ERA</a:t>
            </a:r>
          </a:p>
          <a:p>
            <a:endParaRPr lang="en-US" dirty="0"/>
          </a:p>
          <a:p>
            <a:r>
              <a:rPr lang="en-US" dirty="0"/>
              <a:t>Natural log is the inverse of exponential</a:t>
            </a:r>
          </a:p>
          <a:p>
            <a:endParaRPr lang="en-US" dirty="0"/>
          </a:p>
          <a:p>
            <a:r>
              <a:rPr lang="en-US" dirty="0"/>
              <a:t>Our formula is not quite ready we still need to look at moderation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63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looking at the coefficients we just found with the exp regression compared with plotted exp trendlines on all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60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Mediation analysis assesses the mechanisms through which an independent variable influences a dependent variable.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running mediation tests we found three variables with significance W, IP,  WHIP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Analysis provides us effect of the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 find Average Causal Mediation Effect (ACME) effect with mediator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Average Direct Effect (ADE) effect with out mediator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Total Effect or overall effect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Proportion Mediated relation of ACME to the Total which is tells us how strong the mediator is</a:t>
            </a:r>
            <a:endParaRPr lang="en-US" dirty="0"/>
          </a:p>
          <a:p>
            <a:endParaRPr lang="en-US" dirty="0"/>
          </a:p>
          <a:p>
            <a:r>
              <a:rPr lang="en-US" dirty="0"/>
              <a:t>W increase with War and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 increase with WAR and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3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Whip decrease with increase in WAR and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36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Moderation analysis examines whether the relationship between two variables changes based on the level of a third variable.</a:t>
            </a:r>
          </a:p>
          <a:p>
            <a:endParaRPr lang="en-US" dirty="0"/>
          </a:p>
          <a:p>
            <a:r>
              <a:rPr lang="en-US" dirty="0"/>
              <a:t>While running two significant moderators were found IP and W</a:t>
            </a:r>
          </a:p>
          <a:p>
            <a:endParaRPr lang="en-US" dirty="0"/>
          </a:p>
          <a:p>
            <a:r>
              <a:rPr lang="en-US" dirty="0"/>
              <a:t>These will be added to our equation coefficients * War * moderator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49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Formula is complete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61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plot our predicted salary(green) with Avg Yearly Salary(blue)</a:t>
            </a:r>
          </a:p>
          <a:p>
            <a:endParaRPr lang="en-US" dirty="0"/>
          </a:p>
          <a:p>
            <a:r>
              <a:rPr lang="en-US" dirty="0"/>
              <a:t>So, its not perfect some are closer that others </a:t>
            </a:r>
          </a:p>
          <a:p>
            <a:r>
              <a:rPr lang="en-US" dirty="0"/>
              <a:t>Let's look at the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6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Pitcher – Starting or Relief</a:t>
            </a:r>
          </a:p>
          <a:p>
            <a:r>
              <a:rPr lang="en-US" dirty="0"/>
              <a:t>Position Player – All other positions other than pitcher C, 1B, RF, etc. </a:t>
            </a:r>
          </a:p>
          <a:p>
            <a:r>
              <a:rPr lang="en-US" dirty="0"/>
              <a:t>	They also bat</a:t>
            </a:r>
          </a:p>
          <a:p>
            <a:endParaRPr lang="en-US" dirty="0"/>
          </a:p>
          <a:p>
            <a:r>
              <a:rPr lang="en-US" dirty="0"/>
              <a:t>Salary we will look at is the average yearly salary over the course of a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0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 Error –  How off our model is compared to Avg Yearly Salary  - accuracy</a:t>
            </a:r>
          </a:p>
          <a:p>
            <a:endParaRPr lang="en-US" dirty="0"/>
          </a:p>
          <a:p>
            <a:r>
              <a:rPr lang="en-US" dirty="0"/>
              <a:t>Percent Difference – Relative difference between each value  - precision</a:t>
            </a:r>
          </a:p>
          <a:p>
            <a:endParaRPr lang="en-US" dirty="0"/>
          </a:p>
          <a:p>
            <a:r>
              <a:rPr lang="en-US" dirty="0"/>
              <a:t>Our model underestimates the data 13% of the time</a:t>
            </a:r>
          </a:p>
          <a:p>
            <a:r>
              <a:rPr lang="en-US" dirty="0"/>
              <a:t>While the gap between the two sets is off by 65% yikes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4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Position Players</a:t>
            </a:r>
          </a:p>
          <a:p>
            <a:endParaRPr lang="en-US" dirty="0"/>
          </a:p>
          <a:p>
            <a:r>
              <a:rPr lang="en-US" dirty="0"/>
              <a:t>We do have an oddity in AVG typically we want our players to have a higher batting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we look at the coefficients we just found with the exp regression compared with plotted exp trendlines on all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1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two mediators this time H and 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1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moderator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9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here is our Position player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18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16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underestimates 8.75% of the time</a:t>
            </a:r>
          </a:p>
          <a:p>
            <a:r>
              <a:rPr lang="en-US" dirty="0"/>
              <a:t>While our spread is 66% off </a:t>
            </a:r>
          </a:p>
          <a:p>
            <a:endParaRPr lang="en-US" dirty="0"/>
          </a:p>
          <a:p>
            <a:r>
              <a:rPr lang="en-US" dirty="0"/>
              <a:t>Yeah, this needs fine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50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underestimates salaries on average and by a significant amount</a:t>
            </a:r>
          </a:p>
          <a:p>
            <a:endParaRPr lang="en-US" dirty="0"/>
          </a:p>
          <a:p>
            <a:r>
              <a:rPr lang="en-US" dirty="0"/>
              <a:t>Out of 331 pitchers 31(~1/10) were within 10% and 67 with 25%</a:t>
            </a:r>
          </a:p>
          <a:p>
            <a:r>
              <a:rPr lang="en-US" dirty="0"/>
              <a:t>Out of 278 position players 25(~1/12) were within 10%, and 58 within 25%</a:t>
            </a:r>
          </a:p>
          <a:p>
            <a:endParaRPr lang="en-US" dirty="0"/>
          </a:p>
          <a:p>
            <a:r>
              <a:rPr lang="en-US" dirty="0"/>
              <a:t>Or in baseball terms I’m batting .300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9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other statistics that can be added and analyzed </a:t>
            </a:r>
          </a:p>
          <a:p>
            <a:r>
              <a:rPr lang="en-US" dirty="0"/>
              <a:t>Perhaps using a polynomic model or even a combination of models</a:t>
            </a:r>
          </a:p>
          <a:p>
            <a:r>
              <a:rPr lang="en-US" dirty="0"/>
              <a:t>There is the chance that a new statistic is need to analyze this properly</a:t>
            </a:r>
          </a:p>
          <a:p>
            <a:r>
              <a:rPr lang="en-US" dirty="0"/>
              <a:t>Over 100%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0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ERA - Number of Runs per nine innings </a:t>
            </a:r>
          </a:p>
          <a:p>
            <a:r>
              <a:rPr lang="en-US" sz="1200" dirty="0"/>
              <a:t>WHIP - How well a pitcher keeps players off base </a:t>
            </a:r>
          </a:p>
          <a:p>
            <a:r>
              <a:rPr lang="en-US" sz="1200" dirty="0"/>
              <a:t>IP - Number of innings pitched over a season</a:t>
            </a:r>
          </a:p>
          <a:p>
            <a:r>
              <a:rPr lang="en-US" sz="1200" dirty="0"/>
              <a:t>W - Pitcher of record with a lead after five innings when starting or most effective relief pitcher </a:t>
            </a:r>
          </a:p>
          <a:p>
            <a:r>
              <a:rPr lang="en-US" sz="1200" dirty="0"/>
              <a:t>SV - Pitcher who gets the last three outs with a lead of no more that three runs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position players stats are mostly reflected in how well they bat</a:t>
            </a:r>
          </a:p>
          <a:p>
            <a:endParaRPr lang="en-US" dirty="0"/>
          </a:p>
          <a:p>
            <a:r>
              <a:rPr lang="en-US" dirty="0"/>
              <a:t>H- When a player hits the ball in fair territory and reaches base </a:t>
            </a:r>
          </a:p>
          <a:p>
            <a:r>
              <a:rPr lang="en-US" dirty="0"/>
              <a:t>RBI - When a player's plate appearance results in a run scored </a:t>
            </a:r>
          </a:p>
          <a:p>
            <a:r>
              <a:rPr lang="en-US" dirty="0"/>
              <a:t>HR - When a player scores who hit the ball in fair territory </a:t>
            </a:r>
          </a:p>
          <a:p>
            <a:r>
              <a:rPr lang="en-US" dirty="0"/>
              <a:t>AVG - Total Hits divided by Total At Bats </a:t>
            </a:r>
          </a:p>
          <a:p>
            <a:r>
              <a:rPr lang="en-US" dirty="0"/>
              <a:t>OPS - How well a hitter can reach base and how well he can hit for average and power </a:t>
            </a:r>
          </a:p>
          <a:p>
            <a:endParaRPr lang="en-US" dirty="0"/>
          </a:p>
          <a:p>
            <a:r>
              <a:rPr lang="en-US" dirty="0"/>
              <a:t>They also have other stats based on how well they play the field but are mostly overlooked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1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 is a stat that both types of players have however it is calculated differently</a:t>
            </a:r>
          </a:p>
          <a:p>
            <a:endParaRPr lang="en-US" dirty="0"/>
          </a:p>
          <a:p>
            <a:r>
              <a:rPr lang="en-US" dirty="0"/>
              <a:t>Position based on batting</a:t>
            </a:r>
          </a:p>
          <a:p>
            <a:r>
              <a:rPr lang="en-US" dirty="0"/>
              <a:t>Pitcher based on how well they pitch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89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4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 Dummy variable are split into player position on the field, 1=Pitcher, 2=Catcher, 3=1</a:t>
            </a:r>
            <a:r>
              <a:rPr lang="en-US" baseline="30000" dirty="0"/>
              <a:t>st</a:t>
            </a:r>
            <a:r>
              <a:rPr lang="en-US" dirty="0"/>
              <a:t> Base, etc. </a:t>
            </a:r>
          </a:p>
          <a:p>
            <a:endParaRPr lang="en-US" dirty="0"/>
          </a:p>
          <a:p>
            <a:r>
              <a:rPr lang="en-US" dirty="0"/>
              <a:t>What hand they throw with or side of the plate they hit from is irrelevant for the time being</a:t>
            </a:r>
          </a:p>
          <a:p>
            <a:r>
              <a:rPr lang="en-US" dirty="0"/>
              <a:t>Also, they're last team and new team is also irrelevant.</a:t>
            </a:r>
          </a:p>
          <a:p>
            <a:endParaRPr lang="en-US" dirty="0"/>
          </a:p>
          <a:p>
            <a:r>
              <a:rPr lang="en-US" dirty="0"/>
              <a:t>Any N/A Salaries or WAR’s listed need to be dropped</a:t>
            </a:r>
          </a:p>
          <a:p>
            <a:r>
              <a:rPr lang="en-US" dirty="0"/>
              <a:t>N/A Saves is changed to 0</a:t>
            </a:r>
          </a:p>
          <a:p>
            <a:endParaRPr lang="en-US" dirty="0"/>
          </a:p>
          <a:p>
            <a:r>
              <a:rPr lang="en-US" dirty="0"/>
              <a:t>Minimum of 85 samples needed was found after looking at G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0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Plotting the Stats in numerical order we find non-linear structure to the graphs</a:t>
            </a:r>
          </a:p>
          <a:p>
            <a:r>
              <a:rPr lang="en-US" dirty="0"/>
              <a:t>Some look exponential the others look polynomic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4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with batting 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5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76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5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9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5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6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1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exponential-regression-in-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q.pressbooks.pub/statisticsforresearchstudents/chapter/moderation-assumption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znak86/DiamondDeals" TargetMode="External"/><Relationship Id="rId3" Type="http://schemas.openxmlformats.org/officeDocument/2006/relationships/hyperlink" Target="https://www.mlb.com/glossary/standard-stats" TargetMode="External"/><Relationship Id="rId7" Type="http://schemas.openxmlformats.org/officeDocument/2006/relationships/hyperlink" Target="https://usq.pressbooks.pub/statisticsforresearchstudents/chapter/moderation-assumptions/" TargetMode="External"/><Relationship Id="rId2" Type="http://schemas.openxmlformats.org/officeDocument/2006/relationships/hyperlink" Target="https://www.spotrac.com/mlb/free-age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isticssolutions.com/stepwise-regression-what-is-it-and-should-you-use-it/" TargetMode="External"/><Relationship Id="rId5" Type="http://schemas.openxmlformats.org/officeDocument/2006/relationships/hyperlink" Target="https://www.statology.org/exponential-regression-in-r/" TargetMode="External"/><Relationship Id="rId4" Type="http://schemas.openxmlformats.org/officeDocument/2006/relationships/hyperlink" Target="https://www.mlb.com/glossary/advanced-sta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n out baseball">
            <a:extLst>
              <a:ext uri="{FF2B5EF4-FFF2-40B4-BE49-F238E27FC236}">
                <a16:creationId xmlns:a16="http://schemas.microsoft.com/office/drawing/2014/main" id="{48430C2E-334C-53E3-5A5E-94D723E54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4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7194C-24BA-8FA9-86A4-8DA3176D4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12" y="2759686"/>
            <a:ext cx="9689834" cy="1198359"/>
          </a:xfrm>
        </p:spPr>
        <p:txBody>
          <a:bodyPr anchor="b">
            <a:noAutofit/>
          </a:bodyPr>
          <a:lstStyle/>
          <a:p>
            <a:pPr algn="ctr"/>
            <a:r>
              <a:rPr lang="en-US" sz="7200" dirty="0"/>
              <a:t>Diamond </a:t>
            </a:r>
            <a:br>
              <a:rPr lang="en-US" sz="7200" dirty="0"/>
            </a:br>
            <a:r>
              <a:rPr lang="en-US" sz="7200" dirty="0"/>
              <a:t>deals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8731F-03C5-ACF8-1292-2CFAC2A7D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646" y="4343794"/>
            <a:ext cx="5012155" cy="69635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900" dirty="0"/>
              <a:t>Unraveling the Metrics and Money in MLB Player Transactions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13DC5-B082-7272-E661-514871464179}"/>
              </a:ext>
            </a:extLst>
          </p:cNvPr>
          <p:cNvSpPr txBox="1"/>
          <p:nvPr/>
        </p:nvSpPr>
        <p:spPr>
          <a:xfrm>
            <a:off x="5055326" y="6002383"/>
            <a:ext cx="1533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Hayden Ravert</a:t>
            </a:r>
          </a:p>
          <a:p>
            <a:pPr algn="ctr"/>
            <a:r>
              <a:rPr lang="en-US" dirty="0"/>
              <a:t>Woz U</a:t>
            </a:r>
          </a:p>
        </p:txBody>
      </p:sp>
    </p:spTree>
    <p:extLst>
      <p:ext uri="{BB962C8B-B14F-4D97-AF65-F5344CB8AC3E}">
        <p14:creationId xmlns:p14="http://schemas.microsoft.com/office/powerpoint/2010/main" val="365863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BC63-51D9-47AD-BD81-BF25F25D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7" y="838200"/>
            <a:ext cx="2994748" cy="5181600"/>
          </a:xfrm>
        </p:spPr>
        <p:txBody>
          <a:bodyPr anchor="t">
            <a:normAutofit/>
          </a:bodyPr>
          <a:lstStyle/>
          <a:p>
            <a:r>
              <a:rPr lang="en-US" sz="2800" dirty="0"/>
              <a:t>Data Manipulation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716C-2EBD-323E-F8E4-56BDB4998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547" y="838201"/>
            <a:ext cx="5922696" cy="51816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Add Player Id column</a:t>
            </a:r>
          </a:p>
          <a:p>
            <a:pPr>
              <a:lnSpc>
                <a:spcPct val="100000"/>
              </a:lnSpc>
            </a:pPr>
            <a:r>
              <a:rPr lang="en-US" dirty="0"/>
              <a:t>Split the data into Pitcher and Position Player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Created dummy variables to match positions to separate</a:t>
            </a:r>
          </a:p>
          <a:p>
            <a:pPr>
              <a:lnSpc>
                <a:spcPct val="100000"/>
              </a:lnSpc>
            </a:pPr>
            <a:r>
              <a:rPr lang="en-US" dirty="0"/>
              <a:t>Drop irrelevant columns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Position, Total Salary, Bats, Throws, From, To</a:t>
            </a:r>
          </a:p>
          <a:p>
            <a:pPr>
              <a:lnSpc>
                <a:spcPct val="100000"/>
              </a:lnSpc>
            </a:pPr>
            <a:r>
              <a:rPr lang="en-US" dirty="0"/>
              <a:t>Drop missing values or change to 0</a:t>
            </a:r>
          </a:p>
          <a:p>
            <a:pPr>
              <a:lnSpc>
                <a:spcPct val="100000"/>
              </a:lnSpc>
            </a:pPr>
            <a:r>
              <a:rPr lang="en-US" dirty="0"/>
              <a:t>Pitchers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Age, Average Salary, Innings Pitched, ERA, WHIP, Wins, Saves, WAR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Sample Size 331</a:t>
            </a:r>
          </a:p>
          <a:p>
            <a:pPr>
              <a:lnSpc>
                <a:spcPct val="100000"/>
              </a:lnSpc>
            </a:pPr>
            <a:r>
              <a:rPr lang="en-US" dirty="0"/>
              <a:t>Position Players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Age, Average Salary, Hits, RBI, HR, AVG, OPS, WAR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Sample Size 278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9F74996-C100-13F9-F7BA-01FF959D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5" y="2137718"/>
            <a:ext cx="4273392" cy="28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1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F2D4281-C32E-230B-E72C-A65E4A9E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733923"/>
            <a:ext cx="8200767" cy="650036"/>
          </a:xfrm>
        </p:spPr>
        <p:txBody>
          <a:bodyPr>
            <a:normAutofit fontScale="90000"/>
          </a:bodyPr>
          <a:lstStyle/>
          <a:p>
            <a:r>
              <a:rPr lang="en-US" dirty="0"/>
              <a:t>Pitcher Data Exploration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CE63-CA12-7A16-7A03-E3DBFF4C0FC2}"/>
              </a:ext>
            </a:extLst>
          </p:cNvPr>
          <p:cNvSpPr txBox="1"/>
          <p:nvPr/>
        </p:nvSpPr>
        <p:spPr>
          <a:xfrm>
            <a:off x="1455904" y="1321974"/>
            <a:ext cx="416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similarity of baseball statistics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2CEB38-F8B1-806E-24E3-7F250A276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77" y="1874205"/>
            <a:ext cx="3533618" cy="2123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0CFFF-BCD4-18EF-FCAA-3F1ACF87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77" y="1873045"/>
            <a:ext cx="3540992" cy="2128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C119A-8257-9545-A53B-6C4B11DF5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874" y="1859456"/>
            <a:ext cx="3568226" cy="2144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40F8ED-D642-9F2B-FDB5-0C4804CC2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28" y="4343400"/>
            <a:ext cx="3585237" cy="2154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54F396-8DBD-F458-A9DD-23B1F1A6E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151" y="4339843"/>
            <a:ext cx="3600609" cy="21641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2C4330-3460-E42E-68D2-DA0B43FA4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25" y="4344559"/>
            <a:ext cx="3599986" cy="21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283C-C3C7-B5D3-87A9-27F85197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40101"/>
            <a:ext cx="10515600" cy="600607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Player Data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2F4A6-B13B-404F-F0D8-6CFF94CED1ED}"/>
              </a:ext>
            </a:extLst>
          </p:cNvPr>
          <p:cNvSpPr txBox="1"/>
          <p:nvPr/>
        </p:nvSpPr>
        <p:spPr>
          <a:xfrm>
            <a:off x="1501346" y="1285102"/>
            <a:ext cx="409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similarity of baseball statistics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73A3C-EA95-92AC-26E4-25669F38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1" y="1874204"/>
            <a:ext cx="3595068" cy="2160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B3D3C0-8CF3-23B2-E45B-7313A3DA7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150" y="1874203"/>
            <a:ext cx="3599985" cy="2163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010066-C9AD-F9F0-53C6-6F5F45310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751" y="1881579"/>
            <a:ext cx="3629568" cy="21816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E6E06A-D306-965F-827C-95CBA25D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76" y="4343400"/>
            <a:ext cx="3568225" cy="2144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13FA0E-B774-063E-8169-74259E0EB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776" y="4339882"/>
            <a:ext cx="3612813" cy="21715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9CA135-8711-3330-112D-86A18B90D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751" y="4344560"/>
            <a:ext cx="3614734" cy="21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C044-26ED-B08A-8331-E010C2A83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1" y="4587372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US" sz="4400"/>
              <a:t>Salary Data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5EAA3-D290-764D-7B6C-3FF183F95455}"/>
              </a:ext>
            </a:extLst>
          </p:cNvPr>
          <p:cNvSpPr txBox="1"/>
          <p:nvPr/>
        </p:nvSpPr>
        <p:spPr>
          <a:xfrm>
            <a:off x="4108622" y="6048632"/>
            <a:ext cx="362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of the graphs look exponential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6D3DF-58C3-D276-5F77-F3D38DD97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12" y="980768"/>
            <a:ext cx="5199945" cy="312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E8FB3-3206-B73B-B99A-FAD285D8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02" y="989300"/>
            <a:ext cx="5212214" cy="31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65AC-F7A8-1672-9F31-4D103834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439" y="408010"/>
            <a:ext cx="10515600" cy="1116811"/>
          </a:xfrm>
        </p:spPr>
        <p:txBody>
          <a:bodyPr>
            <a:normAutofit/>
          </a:bodyPr>
          <a:lstStyle/>
          <a:p>
            <a:r>
              <a:rPr lang="en-US" dirty="0"/>
              <a:t>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C2F5-32AA-F6AB-D409-0390C5AE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Stepwise Exponential Regression</a:t>
            </a:r>
          </a:p>
          <a:p>
            <a:pPr lvl="1"/>
            <a:r>
              <a:rPr lang="en-US" dirty="0"/>
              <a:t>Method used to model the relationship between a dependent variable and one or more independent variables that adds or removes predictor variables from the model in a step-by-step fashion.</a:t>
            </a:r>
          </a:p>
          <a:p>
            <a:r>
              <a:rPr lang="en-US" dirty="0"/>
              <a:t>Mediation </a:t>
            </a:r>
          </a:p>
          <a:p>
            <a:pPr lvl="1"/>
            <a:r>
              <a:rPr lang="en-US" dirty="0"/>
              <a:t>Analysis used to explore the indirect effect of an independent variable on a dependent variable through a variable with a causal relationship.</a:t>
            </a:r>
          </a:p>
          <a:p>
            <a:r>
              <a:rPr lang="en-US" dirty="0"/>
              <a:t>Moderation</a:t>
            </a:r>
          </a:p>
          <a:p>
            <a:pPr lvl="1"/>
            <a:r>
              <a:rPr lang="en-US" dirty="0"/>
              <a:t>Analysis that examines the influence of a third variable on the strength or direction of the relationship between an independent variable and a dependent variable.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62F0D-E467-6B7D-0828-E1FF17D4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48931" y="5574891"/>
            <a:ext cx="4243069" cy="1231490"/>
          </a:xfrm>
        </p:spPr>
        <p:txBody>
          <a:bodyPr/>
          <a:lstStyle/>
          <a:p>
            <a:r>
              <a:rPr lang="en-US" dirty="0"/>
              <a:t>Zach. (2021, October 4). Exponential regression in R (Step-by-Step). </a:t>
            </a:r>
            <a:r>
              <a:rPr lang="en-US" dirty="0" err="1"/>
              <a:t>Statology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https://www.statology.org/exponential-regression-in-r/</a:t>
            </a:r>
            <a:endParaRPr lang="en-US" dirty="0"/>
          </a:p>
          <a:p>
            <a:endParaRPr lang="en-US" dirty="0"/>
          </a:p>
          <a:p>
            <a:r>
              <a:rPr lang="en-US" dirty="0"/>
              <a:t>Fein, E. C. (2022, June 16). Section 7.3: Moderation Models, Assumptions, Interpretation, and Write up. Pressbooks. </a:t>
            </a:r>
            <a:r>
              <a:rPr lang="en-US" dirty="0">
                <a:hlinkClick r:id="rId4"/>
              </a:rPr>
              <a:t>https://usq.pressbooks.pub/statisticsforresearchstudents/chapter/moderation-assumptions/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4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Overhead view of used baseballs">
            <a:extLst>
              <a:ext uri="{FF2B5EF4-FFF2-40B4-BE49-F238E27FC236}">
                <a16:creationId xmlns:a16="http://schemas.microsoft.com/office/drawing/2014/main" id="{8A923061-1CFA-F4FD-311D-92CD0D94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606" y="-1051078"/>
            <a:ext cx="12499257" cy="83328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61" y="4553667"/>
            <a:ext cx="2955872" cy="1190830"/>
          </a:xfrm>
        </p:spPr>
        <p:txBody>
          <a:bodyPr>
            <a:normAutofit/>
          </a:bodyPr>
          <a:lstStyle/>
          <a:p>
            <a:r>
              <a:rPr lang="en-US" dirty="0"/>
              <a:t>Results	</a:t>
            </a:r>
          </a:p>
        </p:txBody>
      </p:sp>
    </p:spTree>
    <p:extLst>
      <p:ext uri="{BB962C8B-B14F-4D97-AF65-F5344CB8AC3E}">
        <p14:creationId xmlns:p14="http://schemas.microsoft.com/office/powerpoint/2010/main" val="87849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1892-C10F-91B0-556E-9479C2E8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91" y="2541638"/>
            <a:ext cx="2994748" cy="2229465"/>
          </a:xfrm>
        </p:spPr>
        <p:txBody>
          <a:bodyPr anchor="t">
            <a:normAutofit/>
          </a:bodyPr>
          <a:lstStyle/>
          <a:p>
            <a:r>
              <a:rPr lang="en-US" sz="3100" dirty="0"/>
              <a:t>Exponential 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9044" y="838200"/>
                <a:ext cx="7246961" cy="5344235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/>
                  <a:t>Pitchers</a:t>
                </a:r>
              </a:p>
              <a:p>
                <a:pPr lvl="1"/>
                <a:r>
                  <a:rPr lang="en-US" dirty="0"/>
                  <a:t>Stepwise Regression Effects</a:t>
                </a:r>
              </a:p>
              <a:p>
                <a:pPr lvl="2"/>
                <a:r>
                  <a:rPr lang="en-US" dirty="0"/>
                  <a:t>Interpretation of coefficients (Significance Highest to Lowest):</a:t>
                </a:r>
              </a:p>
              <a:p>
                <a:pPr lvl="3"/>
                <a:r>
                  <a:rPr lang="en-US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16.064277 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average predicted AVG. SALARY when all other variables are zero $9,476,039.38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SV: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0.025936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SV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More saves increases salary 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WHIP: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0.721570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WHIP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Higher WHIP decreases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0.154367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WAR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WAR increase in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0.004216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IP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innings pitched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0.054429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W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ERA: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0.045483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ERA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ERA increases salary*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0.023938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older the player leads to a decrease in salary</a:t>
                </a:r>
              </a:p>
              <a:p>
                <a:pPr lvl="2"/>
                <a:r>
                  <a:rPr lang="en-US" dirty="0"/>
                  <a:t>The adjusted R-squared for this model indicates that the included variables collectively explain about 45.47% of the variability in AVG. SALARY</a:t>
                </a:r>
              </a:p>
              <a:p>
                <a:pPr lvl="2"/>
                <a:r>
                  <a:rPr lang="en-US" dirty="0"/>
                  <a:t>Resulting Equation</a:t>
                </a:r>
              </a:p>
              <a:p>
                <a:pPr lvl="3"/>
                <a:r>
                  <a:rPr lang="en-US" dirty="0"/>
                  <a:t>ln⁡(𝑃𝑟𝑒𝑑𝑖𝑐𝑡𝑒𝑑 𝑆𝑎𝑙𝑎𝑟𝑦) = 16.064277 + 0.154367∗WAR − 0.023938∗AGE + 0.004216∗IP + 0.045483∗ERA − 0.721570∗WHIP + 0.054429∗W + 0.025936∗SV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9044" y="838200"/>
                <a:ext cx="7246961" cy="5344235"/>
              </a:xfrm>
              <a:blipFill>
                <a:blip r:embed="rId3"/>
                <a:stretch>
                  <a:fillRect l="-336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65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5A7578-3601-1788-0CFE-E524A0816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8"/>
          <a:stretch/>
        </p:blipFill>
        <p:spPr>
          <a:xfrm>
            <a:off x="132736" y="1606775"/>
            <a:ext cx="11924071" cy="52512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5BB9F-1C2C-670B-3D97-C50E9AB3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14" y="344683"/>
            <a:ext cx="10515600" cy="1236981"/>
          </a:xfrm>
        </p:spPr>
        <p:txBody>
          <a:bodyPr>
            <a:normAutofit fontScale="90000"/>
          </a:bodyPr>
          <a:lstStyle/>
          <a:p>
            <a:r>
              <a:rPr lang="en-US" dirty="0"/>
              <a:t>Exponential Regression coefficients vs actual Trend lines</a:t>
            </a:r>
          </a:p>
        </p:txBody>
      </p:sp>
    </p:spTree>
    <p:extLst>
      <p:ext uri="{BB962C8B-B14F-4D97-AF65-F5344CB8AC3E}">
        <p14:creationId xmlns:p14="http://schemas.microsoft.com/office/powerpoint/2010/main" val="82036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29FB71-F659-5F2A-8BB5-09741090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25" y="1227439"/>
            <a:ext cx="3636915" cy="2232453"/>
          </a:xfrm>
        </p:spPr>
        <p:txBody>
          <a:bodyPr anchor="t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895EEE-5CA6-4079-17CD-1C515D26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09" y="3531973"/>
            <a:ext cx="3923270" cy="570469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Indirectly effects 45.2% WAR on Salary  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954F77-6395-1752-89BC-1EFA9DA86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2920" y="831500"/>
            <a:ext cx="7837627" cy="53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3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9400-77AB-80A1-C9E0-16C4CC64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03" y="1278924"/>
            <a:ext cx="3636915" cy="2272864"/>
          </a:xfrm>
        </p:spPr>
        <p:txBody>
          <a:bodyPr anchor="b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F6FEE-6608-5DD5-E332-4185FEBE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69" y="3472248"/>
            <a:ext cx="3608964" cy="12905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Indirectly effects 36.9% WAR on Salary  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7B612-6503-0471-8E21-DE2784A88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7508" y="848032"/>
            <a:ext cx="7815341" cy="532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7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9341581" cy="1698343"/>
          </a:xfrm>
        </p:spPr>
        <p:txBody>
          <a:bodyPr>
            <a:normAutofit/>
          </a:bodyPr>
          <a:lstStyle/>
          <a:p>
            <a:r>
              <a:rPr lang="en-US"/>
              <a:t>Background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E9E9A-0BEF-86DC-0144-ED9EDDD30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246" y="3118134"/>
            <a:ext cx="6320554" cy="2901666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dirty="0"/>
              <a:t>Hayden Ravert</a:t>
            </a:r>
          </a:p>
          <a:p>
            <a:pPr marL="0" indent="0" algn="r">
              <a:buNone/>
            </a:pPr>
            <a:r>
              <a:rPr lang="en-US" dirty="0"/>
              <a:t>B.S. Astrophysics From Towson University</a:t>
            </a:r>
          </a:p>
          <a:p>
            <a:pPr marL="0" indent="0" algn="r">
              <a:buNone/>
            </a:pPr>
            <a:r>
              <a:rPr lang="en-US" dirty="0"/>
              <a:t>10 years of Retail Management</a:t>
            </a:r>
          </a:p>
          <a:p>
            <a:pPr marL="0" indent="0" algn="r">
              <a:buNone/>
            </a:pPr>
            <a:r>
              <a:rPr lang="en-US" dirty="0"/>
              <a:t>A lifetime of watching and analyzing Baseball</a:t>
            </a:r>
          </a:p>
          <a:p>
            <a:pPr algn="r"/>
            <a:endParaRPr lang="en-US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43153F13-12D7-FCB3-5EE6-94C938F75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33" y="2042651"/>
            <a:ext cx="3217547" cy="45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9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7958-533E-75B5-3BEA-F2241C34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301" y="1632510"/>
            <a:ext cx="3894077" cy="1734094"/>
          </a:xfrm>
        </p:spPr>
        <p:txBody>
          <a:bodyPr>
            <a:normAutofit fontScale="90000"/>
          </a:bodyPr>
          <a:lstStyle/>
          <a:p>
            <a:r>
              <a:rPr lang="en-US" sz="4100" dirty="0"/>
              <a:t>Mediation Analysis of	</a:t>
            </a:r>
            <a:br>
              <a:rPr lang="en-US" sz="4100" dirty="0"/>
            </a:br>
            <a:r>
              <a:rPr lang="en-US" sz="4100" dirty="0"/>
              <a:t>WHIP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7FF39-AE58-D646-9CAA-121549125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7818" y="3626233"/>
            <a:ext cx="3989738" cy="991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Indirectly effects 9.204% WAR on Salary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F82624-8C15-84C0-0408-D9B0937F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875" y="1019635"/>
            <a:ext cx="7756511" cy="52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10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E20-F4C3-240B-6ACF-DAEBD67F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592" y="1399610"/>
            <a:ext cx="4173417" cy="1611518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Moderation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2DAFD-E9F6-613E-C732-9E6584CAB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303" y="3091315"/>
            <a:ext cx="4215510" cy="29244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-0.0012974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39.66% on WAR and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-0.01393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40.07% on WAR and Salary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6A3FF-5BA4-7B63-07B4-247A15B8E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56" y="833284"/>
            <a:ext cx="7575880" cy="51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8E5977-8EB2-69A3-7490-1E65AB22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Salary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39" y="4388368"/>
                <a:ext cx="10979624" cy="699714"/>
              </a:xfrm>
            </p:spPr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𝑆𝑎𝑙𝑎𝑟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(16.064277 +  0.154367∗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− 0.023938∗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AGE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+ 0.004216∗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IP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+ 0.045483∗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ERA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− 0.721570∗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WHIP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+ 0.054429∗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+ 0.025936∗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SV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− 0.0012974∗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WAR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IP</m:t>
                              </m:r>
                            </m:e>
                          </m:d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− 0.01393∗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WAR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39" y="4388368"/>
                <a:ext cx="10979624" cy="6997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CF5D-3332-B7A9-C9AE-6A64EFF14B47}"/>
                  </a:ext>
                </a:extLst>
              </p:cNvPr>
              <p:cNvSpPr txBox="1"/>
              <p:nvPr/>
            </p:nvSpPr>
            <p:spPr>
              <a:xfrm>
                <a:off x="247135" y="2551171"/>
                <a:ext cx="12004589" cy="1464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𝑃𝑟𝑒𝑑𝑖𝑐𝑡𝑒𝑑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𝑆𝑎𝑙𝑎𝑟𝑦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16.064277 +  0.154367∗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WAR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− 0.023938∗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+ 0.004216∗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+ 0.045483∗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ERA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− 0.721570∗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WHIP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+ 0.054429∗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+ 0.025936∗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SV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− 0.0012974∗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IP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− 0.01393∗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					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CF5D-3332-B7A9-C9AE-6A64EFF14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5" y="2551171"/>
                <a:ext cx="12004589" cy="1464632"/>
              </a:xfrm>
              <a:prstGeom prst="rect">
                <a:avLst/>
              </a:prstGeom>
              <a:blipFill>
                <a:blip r:embed="rId4"/>
                <a:stretch>
                  <a:fillRect b="-5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1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18B1-C3D5-27A6-52FB-23FC23DB9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844" y="5732950"/>
            <a:ext cx="9689834" cy="112505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700" dirty="0"/>
              <a:t>Comparison of Predicted vs. Actual </a:t>
            </a:r>
            <a:br>
              <a:rPr lang="en-US" sz="3700" dirty="0"/>
            </a:br>
            <a:endParaRPr lang="en-US" sz="3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3B69B4-82BC-E954-5609-E2FE0594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2" y="0"/>
            <a:ext cx="10921181" cy="570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2774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7EEAB1-2D96-442A-B623-A58A5EA2C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49" y="838200"/>
            <a:ext cx="2292868" cy="3467100"/>
          </a:xfrm>
        </p:spPr>
        <p:txBody>
          <a:bodyPr anchor="t">
            <a:normAutofit/>
          </a:bodyPr>
          <a:lstStyle/>
          <a:p>
            <a:pPr algn="r"/>
            <a:r>
              <a:rPr lang="en-US" sz="3600" dirty="0"/>
              <a:t>Pitcher ERROR</a:t>
            </a:r>
          </a:p>
        </p:txBody>
      </p:sp>
      <p:pic>
        <p:nvPicPr>
          <p:cNvPr id="7" name="Picture 6" descr="Stadium seats at a sporting entertainment venue">
            <a:extLst>
              <a:ext uri="{FF2B5EF4-FFF2-40B4-BE49-F238E27FC236}">
                <a16:creationId xmlns:a16="http://schemas.microsoft.com/office/drawing/2014/main" id="{4731119B-007B-DCEB-63C3-0B9E6957F0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4" r="31220" b="-1"/>
          <a:stretch/>
        </p:blipFill>
        <p:spPr>
          <a:xfrm>
            <a:off x="3556050" y="771531"/>
            <a:ext cx="3101856" cy="5240894"/>
          </a:xfrm>
          <a:custGeom>
            <a:avLst/>
            <a:gdLst/>
            <a:ahLst/>
            <a:cxnLst/>
            <a:rect l="l" t="t" r="r" b="b"/>
            <a:pathLst>
              <a:path w="3101856" h="5240894">
                <a:moveTo>
                  <a:pt x="1550929" y="0"/>
                </a:moveTo>
                <a:cubicBezTo>
                  <a:pt x="2407482" y="0"/>
                  <a:pt x="3101856" y="697822"/>
                  <a:pt x="3101856" y="1558629"/>
                </a:cubicBezTo>
                <a:cubicBezTo>
                  <a:pt x="3101856" y="1925991"/>
                  <a:pt x="3101855" y="2293354"/>
                  <a:pt x="3101855" y="2660716"/>
                </a:cubicBezTo>
                <a:lnTo>
                  <a:pt x="3101856" y="5240894"/>
                </a:lnTo>
                <a:lnTo>
                  <a:pt x="0" y="5240894"/>
                </a:lnTo>
                <a:lnTo>
                  <a:pt x="1" y="1558629"/>
                </a:lnTo>
                <a:cubicBezTo>
                  <a:pt x="1" y="697822"/>
                  <a:pt x="694375" y="0"/>
                  <a:pt x="1550929" y="0"/>
                </a:cubicBez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729" y="1828799"/>
            <a:ext cx="4675238" cy="3804601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Percent Error = ((Observed - Predicted)/Observed) *100%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Over the whole Pitching Dataset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Average Percent Error = -13.44%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Standard Deviation = 1.051311</a:t>
            </a:r>
          </a:p>
          <a:p>
            <a:pPr>
              <a:lnSpc>
                <a:spcPct val="100000"/>
              </a:lnSpc>
            </a:pPr>
            <a:r>
              <a:rPr lang="en-US" dirty="0"/>
              <a:t>Percent Difference = |Observed - Predicted|/[(Observed + Predicted)/2]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Over the whole Pitching Dataset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Average Percent Difference = 65%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Standard Deviation = .4261189</a:t>
            </a:r>
          </a:p>
        </p:txBody>
      </p:sp>
    </p:spTree>
    <p:extLst>
      <p:ext uri="{BB962C8B-B14F-4D97-AF65-F5344CB8AC3E}">
        <p14:creationId xmlns:p14="http://schemas.microsoft.com/office/powerpoint/2010/main" val="360047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8022-7D9F-1350-DB57-D5CD91BA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93" y="2264904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dirty="0"/>
              <a:t>Exponential 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6148" y="838201"/>
                <a:ext cx="6523631" cy="5181600"/>
              </a:xfrm>
            </p:spPr>
            <p:txBody>
              <a:bodyPr anchor="ctr"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700" dirty="0"/>
                  <a:t>Position Players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700" dirty="0"/>
                  <a:t>Stepwise Regression Effects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RBI, HR: Not Significant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Interpretation of coefficients (Significance Highest to Lowest):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sz="1700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14.125269</m:t>
                        </m:r>
                      </m:sup>
                    </m:sSup>
                    <m:r>
                      <a:rPr lang="en-US" sz="17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/>
                  <a:t>The average predicted AVG. SALARY when all other variables are zero is $1363095.81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OPS: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3.627472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𝑂𝑃𝑆</m:t>
                        </m:r>
                      </m:sup>
                    </m:sSup>
                  </m:oMath>
                </a14:m>
                <a:r>
                  <a:rPr lang="en-US" sz="1700" dirty="0"/>
                  <a:t> A better OPS increases salary 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0.215630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𝑊𝐴𝑅</m:t>
                        </m:r>
                      </m:sup>
                    </m:sSup>
                  </m:oMath>
                </a14:m>
                <a:r>
                  <a:rPr lang="en-US" sz="1700" dirty="0"/>
                  <a:t> Increase in WAR increases salary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0.008152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The more hits, salary increases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AVG: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−6.927712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𝐴𝑉𝐺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A higher batting average salary decreases*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−0.022076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𝐴𝐺𝐸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As age increases there is a decrease in salary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The adjusted R-squared for this model indicates that the included variables collectively explain about 52.07% of the variability in AVG. SALARY.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Resulting Equation </a:t>
                </a:r>
              </a:p>
              <a:p>
                <a:pPr lvl="3"/>
                <a:r>
                  <a:rPr lang="en-US" dirty="0"/>
                  <a:t>ln⁡(𝑃𝑟𝑒𝑑𝑖𝑐𝑡𝑒𝑑 𝑆𝑎𝑙𝑎𝑟𝑦) = 14.125269 + 0.215630∗WAR − 0.022076∗AGE + 0.008152∗H − 6.927712∗AVG + 3.627472∗OPS </a:t>
                </a:r>
              </a:p>
              <a:p>
                <a:pPr lvl="3">
                  <a:lnSpc>
                    <a:spcPct val="100000"/>
                  </a:lnSpc>
                </a:pPr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6148" y="838201"/>
                <a:ext cx="6523631" cy="5181600"/>
              </a:xfrm>
              <a:blipFill>
                <a:blip r:embed="rId3"/>
                <a:stretch>
                  <a:fillRect l="-9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159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4965E-2EFE-B2A8-D240-96749B387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8"/>
          <a:stretch/>
        </p:blipFill>
        <p:spPr>
          <a:xfrm>
            <a:off x="553065" y="1622982"/>
            <a:ext cx="11142405" cy="523501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660F8-E5AE-0085-A07B-60E8D69FD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62"/>
            <a:ext cx="10515600" cy="1249338"/>
          </a:xfrm>
        </p:spPr>
        <p:txBody>
          <a:bodyPr>
            <a:normAutofit fontScale="90000"/>
          </a:bodyPr>
          <a:lstStyle/>
          <a:p>
            <a:r>
              <a:rPr lang="en-US" dirty="0"/>
              <a:t>Exponential Regression coefficients vs actual Trend lines</a:t>
            </a:r>
          </a:p>
        </p:txBody>
      </p:sp>
    </p:spTree>
    <p:extLst>
      <p:ext uri="{BB962C8B-B14F-4D97-AF65-F5344CB8AC3E}">
        <p14:creationId xmlns:p14="http://schemas.microsoft.com/office/powerpoint/2010/main" val="1052594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72718-ACAB-1FAB-7EAA-851FDB5C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40" y="1066801"/>
            <a:ext cx="3636915" cy="2454875"/>
          </a:xfrm>
        </p:spPr>
        <p:txBody>
          <a:bodyPr anchor="t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DFD36B-D68B-07B7-DD62-B52B95AFC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84" y="3785288"/>
            <a:ext cx="5463630" cy="656967"/>
          </a:xfrm>
        </p:spPr>
        <p:txBody>
          <a:bodyPr anchor="t">
            <a:normAutofit/>
          </a:bodyPr>
          <a:lstStyle/>
          <a:p>
            <a:r>
              <a:rPr lang="en-US" dirty="0"/>
              <a:t>Indirectly effects 30.30% WAR on Salary 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367C26-E566-149B-2DC4-30A44517E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5436" y="772282"/>
            <a:ext cx="7136836" cy="5566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24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FC0A-8E66-FE06-9038-20705ED3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673" y="1614971"/>
            <a:ext cx="4173417" cy="1744865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Mediation Analysis of</a:t>
            </a:r>
            <a:br>
              <a:rPr lang="en-US" sz="3600" dirty="0"/>
            </a:br>
            <a:r>
              <a:rPr lang="en-US" sz="3600" dirty="0"/>
              <a:t>OPS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B4030C1-D165-6B17-8D58-20B1ED493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45" y="860079"/>
            <a:ext cx="7717717" cy="5267340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93127-BCBF-F8CE-BCB0-B2CBB7498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490" y="3952103"/>
            <a:ext cx="4215510" cy="1262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Indirectly effects 17.05% WAR on Salary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3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8C5AA-37B3-7F72-CAC6-18BFAEBE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7" y="72190"/>
            <a:ext cx="3691818" cy="1701800"/>
          </a:xfrm>
        </p:spPr>
        <p:txBody>
          <a:bodyPr/>
          <a:lstStyle/>
          <a:p>
            <a:r>
              <a:rPr lang="en-US" dirty="0"/>
              <a:t>Moderation 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AA42AF-CB8A-040A-5A47-11119D43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-0.0018766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49.25% on WAR and Salary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C9D09-C74A-7DF7-694D-63D8626D4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3903" y="1061884"/>
            <a:ext cx="7702287" cy="52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2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seball and gloves">
            <a:extLst>
              <a:ext uri="{FF2B5EF4-FFF2-40B4-BE49-F238E27FC236}">
                <a16:creationId xmlns:a16="http://schemas.microsoft.com/office/drawing/2014/main" id="{980CAE76-6B61-1345-8C72-5184FBC0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4" b="130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B325A-1FB8-23C1-4C21-DB0FA4E56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166" y="101999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Project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897-DAE8-7CDB-14DE-E50192980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1167" y="1708114"/>
            <a:ext cx="8314005" cy="6963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 is the financial value of free agent players in Major League Baseball?</a:t>
            </a:r>
          </a:p>
        </p:txBody>
      </p:sp>
    </p:spTree>
    <p:extLst>
      <p:ext uri="{BB962C8B-B14F-4D97-AF65-F5344CB8AC3E}">
        <p14:creationId xmlns:p14="http://schemas.microsoft.com/office/powerpoint/2010/main" val="3737815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33D96-74BB-F7FE-DCDD-67A9C45E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895" y="4395756"/>
                <a:ext cx="10515600" cy="94412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𝑃𝑟𝑒𝑑𝑖𝑐𝑡𝑒𝑑</m:t>
                      </m:r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𝑆𝑎𝑙𝑎𝑟𝑦</m:t>
                      </m:r>
                      <m:r>
                        <a:rPr lang="en-US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14.125269 + 0.215630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WAR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0.022076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AGE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+ 0.008152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6.927712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AVG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+ 3.627472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OPS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0.0018766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WAR</m:t>
                              </m:r>
                              <m: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95" y="4395756"/>
                <a:ext cx="10515600" cy="9441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05E51-7E6D-7DDE-0122-D9CB491B489E}"/>
                  </a:ext>
                </a:extLst>
              </p:cNvPr>
              <p:cNvSpPr txBox="1"/>
              <p:nvPr/>
            </p:nvSpPr>
            <p:spPr>
              <a:xfrm>
                <a:off x="568411" y="2587880"/>
                <a:ext cx="11343503" cy="1470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ln⁡(𝑃𝑟𝑒𝑑𝑖𝑐𝑡𝑒𝑑 𝑆𝑎𝑙𝑎𝑟𝑦) = </a:t>
                </a:r>
                <a:endParaRPr lang="en-US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14.125269 + 0.215630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WAR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0.022076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AGE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+ 0.008152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6.927712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AVG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+ 3.627472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OPS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0.0018766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WAR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				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05E51-7E6D-7DDE-0122-D9CB491B4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1" y="2587880"/>
                <a:ext cx="11343503" cy="1470980"/>
              </a:xfrm>
              <a:prstGeom prst="rect">
                <a:avLst/>
              </a:prstGeom>
              <a:blipFill>
                <a:blip r:embed="rId4"/>
                <a:stretch>
                  <a:fillRect l="-430" t="-2905" b="-5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92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B8EB-A3D7-5B0F-87F5-FD78C124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81" y="72836"/>
            <a:ext cx="10515600" cy="7268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Comparison of Predicted vs. Actual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77E4A-AD98-CAD4-9EB3-0DE92672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95" y="687296"/>
            <a:ext cx="9152966" cy="61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6879D-715B-41D8-96EA-FECCA0789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720" y="681039"/>
            <a:ext cx="5770080" cy="1906555"/>
          </a:xfrm>
        </p:spPr>
        <p:txBody>
          <a:bodyPr>
            <a:normAutofit/>
          </a:bodyPr>
          <a:lstStyle/>
          <a:p>
            <a:r>
              <a:rPr lang="en-US"/>
              <a:t>Position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182AC-6B3F-8ED4-632C-C99AAB0FF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56" r="18000"/>
          <a:stretch/>
        </p:blipFill>
        <p:spPr>
          <a:xfrm>
            <a:off x="838201" y="777255"/>
            <a:ext cx="3074384" cy="5242544"/>
          </a:xfrm>
          <a:custGeom>
            <a:avLst/>
            <a:gdLst/>
            <a:ahLst/>
            <a:cxnLst/>
            <a:rect l="l" t="t" r="r" b="b"/>
            <a:pathLst>
              <a:path w="3074384" h="5242544">
                <a:moveTo>
                  <a:pt x="1538017" y="0"/>
                </a:moveTo>
                <a:cubicBezTo>
                  <a:pt x="2386529" y="0"/>
                  <a:pt x="3074384" y="687856"/>
                  <a:pt x="3074384" y="1536369"/>
                </a:cubicBezTo>
                <a:lnTo>
                  <a:pt x="3074382" y="2196551"/>
                </a:lnTo>
                <a:cubicBezTo>
                  <a:pt x="3074383" y="2196560"/>
                  <a:pt x="3074383" y="2196568"/>
                  <a:pt x="3074384" y="2196577"/>
                </a:cubicBezTo>
                <a:lnTo>
                  <a:pt x="3074380" y="4128973"/>
                </a:lnTo>
                <a:lnTo>
                  <a:pt x="3074384" y="4128973"/>
                </a:lnTo>
                <a:lnTo>
                  <a:pt x="3074384" y="5242544"/>
                </a:lnTo>
                <a:lnTo>
                  <a:pt x="0" y="5242544"/>
                </a:lnTo>
                <a:lnTo>
                  <a:pt x="0" y="4128973"/>
                </a:lnTo>
                <a:lnTo>
                  <a:pt x="1646" y="4128973"/>
                </a:lnTo>
                <a:lnTo>
                  <a:pt x="1647" y="1536369"/>
                </a:lnTo>
                <a:cubicBezTo>
                  <a:pt x="1647" y="687856"/>
                  <a:pt x="689503" y="0"/>
                  <a:pt x="1538017" y="0"/>
                </a:cubicBez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815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720" y="3140490"/>
            <a:ext cx="5770079" cy="30364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Percent Error = ((Observed - Predicted)/Observed) *100%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Over the whole Position Player Dataset </a:t>
            </a:r>
          </a:p>
          <a:p>
            <a:pPr lvl="2">
              <a:lnSpc>
                <a:spcPct val="100000"/>
              </a:lnSpc>
            </a:pPr>
            <a:r>
              <a:rPr lang="en-US" sz="1500"/>
              <a:t>Average Percent Error = - 8.75%</a:t>
            </a:r>
          </a:p>
          <a:p>
            <a:pPr lvl="2">
              <a:lnSpc>
                <a:spcPct val="100000"/>
              </a:lnSpc>
            </a:pPr>
            <a:r>
              <a:rPr lang="en-US" sz="1500"/>
              <a:t>Standard Deviation = .09736621</a:t>
            </a:r>
          </a:p>
          <a:p>
            <a:pPr>
              <a:lnSpc>
                <a:spcPct val="100000"/>
              </a:lnSpc>
            </a:pPr>
            <a:r>
              <a:rPr lang="en-US" sz="1500"/>
              <a:t>Percent Difference = |Observed - Predicted|/[(Observed + Predicted)/2]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Over the whole Position Player Dataset</a:t>
            </a:r>
          </a:p>
          <a:p>
            <a:pPr lvl="2">
              <a:lnSpc>
                <a:spcPct val="100000"/>
              </a:lnSpc>
            </a:pPr>
            <a:r>
              <a:rPr lang="en-US" sz="1500"/>
              <a:t>Average Percent Difference = 66%</a:t>
            </a:r>
          </a:p>
          <a:p>
            <a:pPr lvl="2">
              <a:lnSpc>
                <a:spcPct val="100000"/>
              </a:lnSpc>
            </a:pPr>
            <a:r>
              <a:rPr lang="en-US" sz="1500"/>
              <a:t>Standard Deviation = .4149471</a:t>
            </a:r>
          </a:p>
        </p:txBody>
      </p:sp>
    </p:spTree>
    <p:extLst>
      <p:ext uri="{BB962C8B-B14F-4D97-AF65-F5344CB8AC3E}">
        <p14:creationId xmlns:p14="http://schemas.microsoft.com/office/powerpoint/2010/main" val="212938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2750-5758-2147-15D5-81D867A5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3332A-8B7F-72FC-811E-5EAFE51B6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05" y="1910395"/>
            <a:ext cx="10515600" cy="4114801"/>
          </a:xfrm>
        </p:spPr>
        <p:txBody>
          <a:bodyPr>
            <a:normAutofit/>
          </a:bodyPr>
          <a:lstStyle/>
          <a:p>
            <a:r>
              <a:rPr lang="en-US" dirty="0"/>
              <a:t>Pitcher</a:t>
            </a:r>
            <a:endParaRPr lang="en-US" sz="1600" dirty="0"/>
          </a:p>
          <a:p>
            <a:pPr lvl="1"/>
            <a:r>
              <a:rPr lang="en-US" dirty="0"/>
              <a:t>Average -13.44% underestimate</a:t>
            </a:r>
          </a:p>
          <a:p>
            <a:pPr lvl="1"/>
            <a:r>
              <a:rPr lang="en-US" dirty="0"/>
              <a:t>Average 65% difference between observed and predicted</a:t>
            </a:r>
          </a:p>
          <a:p>
            <a:endParaRPr lang="en-US" dirty="0"/>
          </a:p>
          <a:p>
            <a:r>
              <a:rPr lang="en-US" dirty="0"/>
              <a:t>Position Player</a:t>
            </a:r>
          </a:p>
          <a:p>
            <a:pPr lvl="1"/>
            <a:r>
              <a:rPr lang="en-US" dirty="0"/>
              <a:t>Average -8.75% underestimate</a:t>
            </a:r>
          </a:p>
          <a:p>
            <a:pPr lvl="1"/>
            <a:r>
              <a:rPr lang="en-US" dirty="0"/>
              <a:t>Average 66% difference between observed and predicted</a:t>
            </a:r>
          </a:p>
          <a:p>
            <a:pPr lvl="2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7" name="Picture 6" descr="Baseball player sliding into home">
            <a:extLst>
              <a:ext uri="{FF2B5EF4-FFF2-40B4-BE49-F238E27FC236}">
                <a16:creationId xmlns:a16="http://schemas.microsoft.com/office/drawing/2014/main" id="{61929523-3069-6DBC-A292-B84B1D468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36" y="1548580"/>
            <a:ext cx="5588669" cy="39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1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7CDD-E4CB-AE11-9FF9-5F075167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486C-2D15-E06A-17C3-B8C2D87C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728" y="1965604"/>
            <a:ext cx="5668297" cy="4114801"/>
          </a:xfrm>
        </p:spPr>
        <p:txBody>
          <a:bodyPr/>
          <a:lstStyle/>
          <a:p>
            <a:r>
              <a:rPr lang="en-US" dirty="0"/>
              <a:t>Modeling can help support salary prediction</a:t>
            </a:r>
          </a:p>
          <a:p>
            <a:r>
              <a:rPr lang="en-US" dirty="0"/>
              <a:t>Fine tuning is required</a:t>
            </a:r>
          </a:p>
          <a:p>
            <a:pPr lvl="1"/>
            <a:r>
              <a:rPr lang="en-US" dirty="0"/>
              <a:t>Adding other statistic variables</a:t>
            </a:r>
          </a:p>
          <a:p>
            <a:pPr lvl="1"/>
            <a:r>
              <a:rPr lang="en-US" dirty="0"/>
              <a:t>Different regression models</a:t>
            </a:r>
          </a:p>
          <a:p>
            <a:pPr lvl="2"/>
            <a:r>
              <a:rPr lang="en-US" dirty="0"/>
              <a:t>Comparison to linear regression model</a:t>
            </a:r>
          </a:p>
          <a:p>
            <a:pPr lvl="1"/>
            <a:r>
              <a:rPr lang="en-US" dirty="0"/>
              <a:t>Using lifetime statistics</a:t>
            </a:r>
          </a:p>
          <a:p>
            <a:r>
              <a:rPr lang="en-US" dirty="0"/>
              <a:t>There are unknowns that can't be accounted for </a:t>
            </a:r>
          </a:p>
          <a:p>
            <a:pPr lvl="1"/>
            <a:r>
              <a:rPr lang="en-US" dirty="0"/>
              <a:t>Negotiation process</a:t>
            </a:r>
          </a:p>
          <a:p>
            <a:pPr lvl="1"/>
            <a:r>
              <a:rPr lang="en-US" dirty="0"/>
              <a:t>Over valuation</a:t>
            </a:r>
          </a:p>
          <a:p>
            <a:endParaRPr lang="en-US" dirty="0"/>
          </a:p>
        </p:txBody>
      </p:sp>
      <p:pic>
        <p:nvPicPr>
          <p:cNvPr id="5" name="Picture 4" descr="Baseball on home plate">
            <a:extLst>
              <a:ext uri="{FF2B5EF4-FFF2-40B4-BE49-F238E27FC236}">
                <a16:creationId xmlns:a16="http://schemas.microsoft.com/office/drawing/2014/main" id="{F8806A58-8747-3FA9-07BA-AA6ECC548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2" y="2057400"/>
            <a:ext cx="4889655" cy="38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88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4D0EE616-5364-FF8C-DA9D-EDAA606DD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C343E-ACD0-93C0-8B7E-4DFFC2E9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574" y="2426796"/>
            <a:ext cx="4481384" cy="61914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6447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B7D1-2B6A-FDC2-0A3D-718A932C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DB23-EC01-559E-AFB7-C35E65F1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2024 MLB Free Agents Tracker. (n.d.). Spotrac.com. </a:t>
            </a:r>
            <a:r>
              <a:rPr lang="en-US" dirty="0">
                <a:hlinkClick r:id="rId2"/>
              </a:rPr>
              <a:t>https://www.spotrac.com/mlb/free-agents/</a:t>
            </a:r>
            <a:endParaRPr lang="en-US" dirty="0"/>
          </a:p>
          <a:p>
            <a:r>
              <a:rPr lang="en-US" dirty="0"/>
              <a:t>Standard Stats | Glossary | MLB.com. (n.d.). MLB.com. </a:t>
            </a:r>
            <a:r>
              <a:rPr lang="en-US" dirty="0">
                <a:hlinkClick r:id="rId3"/>
              </a:rPr>
              <a:t>https://www.mlb.com/glossary/standard-stats</a:t>
            </a:r>
            <a:endParaRPr lang="en-US" dirty="0"/>
          </a:p>
          <a:p>
            <a:r>
              <a:rPr lang="en-US" dirty="0"/>
              <a:t>Advanced Stats | Glossary | MLB.com. (n.d.). MLB.com. </a:t>
            </a:r>
            <a:r>
              <a:rPr lang="en-US" dirty="0">
                <a:hlinkClick r:id="rId4"/>
              </a:rPr>
              <a:t>https://www.mlb.com/glossary/advanced-stats</a:t>
            </a:r>
            <a:endParaRPr lang="en-US" dirty="0"/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Zach. (2021, October 4).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Exponential regression in R (Step-by-Step)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Statology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5"/>
              </a:rPr>
              <a:t>https://www.statology.org/exponential-regression-in-r/</a:t>
            </a:r>
            <a:endParaRPr lang="en-US" dirty="0"/>
          </a:p>
          <a:p>
            <a:r>
              <a:rPr lang="en-US" dirty="0" err="1"/>
              <a:t>Ravelo</a:t>
            </a:r>
            <a:r>
              <a:rPr lang="en-US" dirty="0"/>
              <a:t>, C. (2022, November 23). Stepwise Regression: What is it and should you use it? Statistics Solutions. </a:t>
            </a:r>
            <a:r>
              <a:rPr lang="en-US" dirty="0">
                <a:hlinkClick r:id="rId6"/>
              </a:rPr>
              <a:t>https://www.statisticssolutions.com/stepwise-regression-what-is-it-and-should-you-use-it/</a:t>
            </a:r>
            <a:endParaRPr lang="en-US" dirty="0"/>
          </a:p>
          <a:p>
            <a:r>
              <a:rPr lang="en-US" dirty="0"/>
              <a:t>Fein, E. C. (2022, June 16). Section 7.3: Moderation Models, Assumptions, Interpretation, and Write up. Pressbooks. </a:t>
            </a:r>
            <a:r>
              <a:rPr lang="en-US" dirty="0">
                <a:hlinkClick r:id="rId7"/>
              </a:rPr>
              <a:t>https://usq.pressbooks.pub/statisticsforresearchstudents/chapter/moderation-assumptions/</a:t>
            </a:r>
            <a:endParaRPr lang="en-US" dirty="0"/>
          </a:p>
          <a:p>
            <a:r>
              <a:rPr lang="en-US" dirty="0"/>
              <a:t>All data can </a:t>
            </a:r>
            <a:r>
              <a:rPr lang="en-US"/>
              <a:t>be found at </a:t>
            </a:r>
            <a:r>
              <a:rPr lang="en-US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https://github.com/siznak86/DiamondDeals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4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773E-9C7C-D4C1-D5AB-DB31E4F5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45" y="1696064"/>
            <a:ext cx="5283958" cy="2576052"/>
          </a:xfrm>
        </p:spPr>
        <p:txBody>
          <a:bodyPr>
            <a:normAutofit/>
          </a:bodyPr>
          <a:lstStyle/>
          <a:p>
            <a:r>
              <a:rPr lang="en-US" sz="5400" dirty="0"/>
              <a:t>Determining A Players Value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E9C7-8E08-0B44-EBA1-A863174C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619" y="1939413"/>
            <a:ext cx="3515180" cy="4232786"/>
          </a:xfrm>
        </p:spPr>
        <p:txBody>
          <a:bodyPr anchor="t">
            <a:normAutofit/>
          </a:bodyPr>
          <a:lstStyle/>
          <a:p>
            <a:r>
              <a:rPr lang="en-US" dirty="0"/>
              <a:t>Player Position</a:t>
            </a:r>
          </a:p>
          <a:p>
            <a:pPr lvl="1"/>
            <a:r>
              <a:rPr lang="en-US" dirty="0"/>
              <a:t>Pitcher vs. Position Player?</a:t>
            </a:r>
          </a:p>
          <a:p>
            <a:r>
              <a:rPr lang="en-US" dirty="0"/>
              <a:t>Player Statistics</a:t>
            </a:r>
          </a:p>
          <a:p>
            <a:pPr lvl="1"/>
            <a:r>
              <a:rPr lang="en-US" dirty="0"/>
              <a:t>What are baseball statistics?</a:t>
            </a:r>
          </a:p>
          <a:p>
            <a:pPr lvl="1"/>
            <a:r>
              <a:rPr lang="en-US" dirty="0"/>
              <a:t>Which statistics should be used?</a:t>
            </a:r>
          </a:p>
          <a:p>
            <a:r>
              <a:rPr lang="en-US" dirty="0"/>
              <a:t>Statistics vs. Salary</a:t>
            </a:r>
          </a:p>
          <a:p>
            <a:pPr lvl="1"/>
            <a:r>
              <a:rPr lang="en-US" dirty="0"/>
              <a:t>How do the statistics influence salary?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baseball game">
            <a:extLst>
              <a:ext uri="{FF2B5EF4-FFF2-40B4-BE49-F238E27FC236}">
                <a16:creationId xmlns:a16="http://schemas.microsoft.com/office/drawing/2014/main" id="{AADA9A07-3567-B0C6-9089-6A8AD365F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37" y="244295"/>
            <a:ext cx="3817453" cy="5717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8A49E-8A43-76C0-0F84-60DAD61E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23" y="2410992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Pitcher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56F5-5B61-3DA7-4F40-0E7C7DB8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59" y="838201"/>
            <a:ext cx="4644534" cy="5181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Stats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ERA – Earned Run Average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Lower Better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WHIP – Walks and Hits per Inning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Lower Better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IP – Innings Pitched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 Higher Better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W – Wins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SV – Saves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Higher Better</a:t>
            </a:r>
          </a:p>
          <a:p>
            <a:pPr marL="274320" lvl="1" indent="0">
              <a:lnSpc>
                <a:spcPct val="10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24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empty baseball diamond">
            <a:extLst>
              <a:ext uri="{FF2B5EF4-FFF2-40B4-BE49-F238E27FC236}">
                <a16:creationId xmlns:a16="http://schemas.microsoft.com/office/drawing/2014/main" id="{49442C7A-19F9-73E7-29E7-CAC5B72FC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" y="1915297"/>
            <a:ext cx="5213560" cy="347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B3BDC-CE4B-5464-367F-DC581C5F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23" y="2410992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Position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0DA2-3EF7-B286-2655-EE164609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59" y="838201"/>
            <a:ext cx="4644534" cy="5181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 – Hits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RBI – Runs Batted 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HR – Home Runs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AVG – Batting Average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OPS – On Base Percentage Plus Slugging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8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E96E-21C8-7458-BA6A-425E2ED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WAR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B78F-C80C-B1BA-089C-1DB551BD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Wins Above Replacement</a:t>
            </a:r>
          </a:p>
          <a:p>
            <a:pPr lvl="1"/>
            <a:r>
              <a:rPr lang="en-US" dirty="0"/>
              <a:t>Measures a player’s win value versus a replacement player at the same position(usually a Minor League replacement) (Higher Better)</a:t>
            </a:r>
          </a:p>
          <a:p>
            <a:pPr lvl="1"/>
            <a:r>
              <a:rPr lang="en-US" dirty="0"/>
              <a:t>WAR = (Batting Runs + Base Running Runs +Fielding Runs + Positional Adjustment + League Adjustment +Replacement Runs) / (Runs Per Win)</a:t>
            </a:r>
          </a:p>
          <a:p>
            <a:pPr lvl="1"/>
            <a:r>
              <a:rPr lang="en-US" dirty="0"/>
              <a:t>WAR = [[([(League “FIP” – “FIP”) / Pitcher Specific Runs Per Win] + Replacement Level) * (IP/9)] * Leverage Multiplier for Relievers] + League Correction</a:t>
            </a:r>
          </a:p>
        </p:txBody>
      </p:sp>
    </p:spTree>
    <p:extLst>
      <p:ext uri="{BB962C8B-B14F-4D97-AF65-F5344CB8AC3E}">
        <p14:creationId xmlns:p14="http://schemas.microsoft.com/office/powerpoint/2010/main" val="313154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up of the handles of five baseball bats in sepia tones">
            <a:extLst>
              <a:ext uri="{FF2B5EF4-FFF2-40B4-BE49-F238E27FC236}">
                <a16:creationId xmlns:a16="http://schemas.microsoft.com/office/drawing/2014/main" id="{D44F099A-FBCE-AC39-D0B1-72EA3C5CD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445" y="-604675"/>
            <a:ext cx="13081819" cy="94907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374" y="3598607"/>
            <a:ext cx="2963246" cy="1414539"/>
          </a:xfrm>
        </p:spPr>
        <p:txBody>
          <a:bodyPr>
            <a:normAutofit/>
          </a:bodyPr>
          <a:lstStyle/>
          <a:p>
            <a:r>
              <a:rPr lang="en-US" dirty="0"/>
              <a:t>Methods	</a:t>
            </a:r>
          </a:p>
        </p:txBody>
      </p:sp>
    </p:spTree>
    <p:extLst>
      <p:ext uri="{BB962C8B-B14F-4D97-AF65-F5344CB8AC3E}">
        <p14:creationId xmlns:p14="http://schemas.microsoft.com/office/powerpoint/2010/main" val="239085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99BB-A09E-0CDC-0F1B-86CBB1DA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4584-D22F-A569-7D5A-6B9824D8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data from spotrac.com</a:t>
            </a:r>
          </a:p>
          <a:p>
            <a:r>
              <a:rPr lang="en-US" dirty="0"/>
              <a:t>Free Agent Signings of seasons 2019-2023</a:t>
            </a:r>
          </a:p>
          <a:p>
            <a:pPr lvl="1"/>
            <a:r>
              <a:rPr lang="en-US" dirty="0"/>
              <a:t>Player, Position, Age, Bats, Throws, Team From, Team To,  Years Signed, Total Salary, Average Yearly Salary </a:t>
            </a:r>
          </a:p>
          <a:p>
            <a:r>
              <a:rPr lang="en-US" dirty="0"/>
              <a:t>Stats of players from seasons 2018-2022</a:t>
            </a:r>
          </a:p>
          <a:p>
            <a:pPr lvl="1"/>
            <a:r>
              <a:rPr lang="en-US" dirty="0"/>
              <a:t>H, RBI, HR, AVG, OPS, IP, ERA, WHIP, W, SV, WAR</a:t>
            </a:r>
          </a:p>
          <a:p>
            <a:endParaRPr lang="en-US" dirty="0"/>
          </a:p>
          <a:p>
            <a:r>
              <a:rPr lang="en-US" dirty="0"/>
              <a:t>Starting with 679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43042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2F0"/>
      </a:lt2>
      <a:accent1>
        <a:srgbClr val="4D75C3"/>
      </a:accent1>
      <a:accent2>
        <a:srgbClr val="483FB3"/>
      </a:accent2>
      <a:accent3>
        <a:srgbClr val="874DC3"/>
      </a:accent3>
      <a:accent4>
        <a:srgbClr val="A73BB1"/>
      </a:accent4>
      <a:accent5>
        <a:srgbClr val="C34D9D"/>
      </a:accent5>
      <a:accent6>
        <a:srgbClr val="B13B59"/>
      </a:accent6>
      <a:hlink>
        <a:srgbClr val="AB8439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6864</TotalTime>
  <Words>2478</Words>
  <Application>Microsoft Office PowerPoint</Application>
  <PresentationFormat>Widescreen</PresentationFormat>
  <Paragraphs>334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Felix Titling</vt:lpstr>
      <vt:lpstr>Goudy Old Style</vt:lpstr>
      <vt:lpstr>Söhne</vt:lpstr>
      <vt:lpstr>Times New Roman</vt:lpstr>
      <vt:lpstr>ArchwayVTI</vt:lpstr>
      <vt:lpstr>Diamond  deals</vt:lpstr>
      <vt:lpstr>Background </vt:lpstr>
      <vt:lpstr>Project Question</vt:lpstr>
      <vt:lpstr>Determining A Players Value  </vt:lpstr>
      <vt:lpstr>Pitcher</vt:lpstr>
      <vt:lpstr>Position Players</vt:lpstr>
      <vt:lpstr>WAR </vt:lpstr>
      <vt:lpstr>Methods </vt:lpstr>
      <vt:lpstr>DATA Gathering</vt:lpstr>
      <vt:lpstr>Data Manipulation </vt:lpstr>
      <vt:lpstr>Pitcher Data Exploration</vt:lpstr>
      <vt:lpstr>Position Player Data Exploration</vt:lpstr>
      <vt:lpstr>Salary Data Exploration</vt:lpstr>
      <vt:lpstr>Analysis Methods</vt:lpstr>
      <vt:lpstr>Results </vt:lpstr>
      <vt:lpstr>Exponential Regression Results</vt:lpstr>
      <vt:lpstr>Exponential Regression coefficients vs actual Trend lines</vt:lpstr>
      <vt:lpstr>Mediation Analysis of W</vt:lpstr>
      <vt:lpstr>Mediation Analysis of IP</vt:lpstr>
      <vt:lpstr>Mediation Analysis of  WHIP</vt:lpstr>
      <vt:lpstr>Moderation Analysis</vt:lpstr>
      <vt:lpstr>Predicted Salary Equation</vt:lpstr>
      <vt:lpstr>Comparison of Predicted vs. Actual  </vt:lpstr>
      <vt:lpstr>Pitcher ERROR</vt:lpstr>
      <vt:lpstr>Exponential regression Results</vt:lpstr>
      <vt:lpstr>Exponential Regression coefficients vs actual Trend lines</vt:lpstr>
      <vt:lpstr>Mediation Analysis of H</vt:lpstr>
      <vt:lpstr>Mediation Analysis of OPS</vt:lpstr>
      <vt:lpstr>Moderation Analysis</vt:lpstr>
      <vt:lpstr>Prediction Equation</vt:lpstr>
      <vt:lpstr>Comparison of Predicted vs. Actual</vt:lpstr>
      <vt:lpstr>Position Error</vt:lpstr>
      <vt:lpstr>Summary </vt:lpstr>
      <vt:lpstr>Conclusions</vt:lpstr>
      <vt:lpstr>Questions?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 deals</dc:title>
  <dc:creator>Hayden Ravert</dc:creator>
  <cp:lastModifiedBy>Hayden Ravert</cp:lastModifiedBy>
  <cp:revision>224</cp:revision>
  <dcterms:created xsi:type="dcterms:W3CDTF">2024-01-08T22:35:16Z</dcterms:created>
  <dcterms:modified xsi:type="dcterms:W3CDTF">2024-01-19T18:02:38Z</dcterms:modified>
</cp:coreProperties>
</file>